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77" r:id="rId2"/>
    <p:sldId id="258" r:id="rId3"/>
    <p:sldId id="263" r:id="rId4"/>
    <p:sldId id="261" r:id="rId5"/>
    <p:sldId id="288" r:id="rId6"/>
    <p:sldId id="289" r:id="rId7"/>
    <p:sldId id="280" r:id="rId8"/>
    <p:sldId id="290" r:id="rId9"/>
    <p:sldId id="287" r:id="rId10"/>
    <p:sldId id="28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Titillium Web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772771"/>
    <a:srgbClr val="88398A"/>
    <a:srgbClr val="C770D6"/>
    <a:srgbClr val="C5A4D8"/>
    <a:srgbClr val="C28BC3"/>
    <a:srgbClr val="995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59" autoAdjust="0"/>
    <p:restoredTop sz="94434" autoAdjust="0"/>
  </p:normalViewPr>
  <p:slideViewPr>
    <p:cSldViewPr snapToGrid="0">
      <p:cViewPr varScale="1">
        <p:scale>
          <a:sx n="90" d="100"/>
          <a:sy n="90" d="100"/>
        </p:scale>
        <p:origin x="76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528656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5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55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4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787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112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618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28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173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01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7" r:id="rId5"/>
    <p:sldLayoutId id="2147483658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890793" y="2978508"/>
            <a:ext cx="7621712" cy="96038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dirty="0"/>
              <a:t>Primer </a:t>
            </a:r>
            <a:r>
              <a:rPr lang="en-AU" dirty="0" err="1"/>
              <a:t>evento</a:t>
            </a:r>
            <a:r>
              <a:rPr lang="en-AU" dirty="0"/>
              <a:t> R-Ladies Gal</a:t>
            </a:r>
            <a:r>
              <a:rPr lang="es-EC" dirty="0" err="1"/>
              <a:t>ápagos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/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</a:t>
            </a:r>
            <a:r>
              <a:rPr lang="en-AU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Puerto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 Ayora’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749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27"/>
          <p:cNvSpPr/>
          <p:nvPr/>
        </p:nvSpPr>
        <p:spPr>
          <a:xfrm>
            <a:off x="2515339" y="1580707"/>
            <a:ext cx="422984" cy="336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727" y="0"/>
                </a:moveTo>
                <a:lnTo>
                  <a:pt x="81727" y="0"/>
                </a:lnTo>
                <a:cubicBezTo>
                  <a:pt x="91495" y="0"/>
                  <a:pt x="95880" y="5322"/>
                  <a:pt x="101461" y="10403"/>
                </a:cubicBezTo>
                <a:cubicBezTo>
                  <a:pt x="105647" y="10403"/>
                  <a:pt x="111229" y="7016"/>
                  <a:pt x="114019" y="5322"/>
                </a:cubicBezTo>
                <a:cubicBezTo>
                  <a:pt x="115614" y="3629"/>
                  <a:pt x="115614" y="3629"/>
                  <a:pt x="117009" y="3629"/>
                </a:cubicBezTo>
                <a:cubicBezTo>
                  <a:pt x="115614" y="8709"/>
                  <a:pt x="112624" y="13790"/>
                  <a:pt x="108438" y="17177"/>
                </a:cubicBezTo>
                <a:cubicBezTo>
                  <a:pt x="108438" y="17177"/>
                  <a:pt x="107043" y="18870"/>
                  <a:pt x="105647" y="18870"/>
                </a:cubicBezTo>
                <a:lnTo>
                  <a:pt x="105647" y="18870"/>
                </a:lnTo>
                <a:cubicBezTo>
                  <a:pt x="111229" y="18870"/>
                  <a:pt x="115614" y="15483"/>
                  <a:pt x="119800" y="15483"/>
                </a:cubicBezTo>
                <a:lnTo>
                  <a:pt x="119800" y="15483"/>
                </a:lnTo>
                <a:cubicBezTo>
                  <a:pt x="118405" y="18870"/>
                  <a:pt x="115614" y="23951"/>
                  <a:pt x="111229" y="25645"/>
                </a:cubicBezTo>
                <a:cubicBezTo>
                  <a:pt x="109833" y="27338"/>
                  <a:pt x="109833" y="29274"/>
                  <a:pt x="108438" y="30967"/>
                </a:cubicBezTo>
                <a:cubicBezTo>
                  <a:pt x="108438" y="37741"/>
                  <a:pt x="108438" y="42822"/>
                  <a:pt x="107043" y="49596"/>
                </a:cubicBezTo>
                <a:cubicBezTo>
                  <a:pt x="100066" y="82258"/>
                  <a:pt x="84518" y="106209"/>
                  <a:pt x="59202" y="116370"/>
                </a:cubicBezTo>
                <a:cubicBezTo>
                  <a:pt x="49235" y="119758"/>
                  <a:pt x="33887" y="119758"/>
                  <a:pt x="23920" y="118064"/>
                </a:cubicBezTo>
                <a:cubicBezTo>
                  <a:pt x="18338" y="116370"/>
                  <a:pt x="14152" y="114677"/>
                  <a:pt x="8372" y="111290"/>
                </a:cubicBezTo>
                <a:cubicBezTo>
                  <a:pt x="6976" y="109596"/>
                  <a:pt x="4186" y="109596"/>
                  <a:pt x="2790" y="107903"/>
                </a:cubicBezTo>
                <a:cubicBezTo>
                  <a:pt x="1395" y="106209"/>
                  <a:pt x="1395" y="106209"/>
                  <a:pt x="0" y="106209"/>
                </a:cubicBezTo>
                <a:cubicBezTo>
                  <a:pt x="2790" y="106209"/>
                  <a:pt x="5581" y="106209"/>
                  <a:pt x="8372" y="106209"/>
                </a:cubicBezTo>
                <a:cubicBezTo>
                  <a:pt x="9966" y="106209"/>
                  <a:pt x="12757" y="106209"/>
                  <a:pt x="15548" y="104516"/>
                </a:cubicBezTo>
                <a:cubicBezTo>
                  <a:pt x="21129" y="102580"/>
                  <a:pt x="25315" y="100887"/>
                  <a:pt x="29501" y="99193"/>
                </a:cubicBezTo>
                <a:cubicBezTo>
                  <a:pt x="32491" y="97500"/>
                  <a:pt x="35282" y="95806"/>
                  <a:pt x="36677" y="92419"/>
                </a:cubicBezTo>
                <a:cubicBezTo>
                  <a:pt x="33887" y="92419"/>
                  <a:pt x="31096" y="92419"/>
                  <a:pt x="29501" y="92419"/>
                </a:cubicBezTo>
                <a:cubicBezTo>
                  <a:pt x="21129" y="89032"/>
                  <a:pt x="16943" y="82258"/>
                  <a:pt x="14152" y="71854"/>
                </a:cubicBezTo>
                <a:cubicBezTo>
                  <a:pt x="15548" y="73548"/>
                  <a:pt x="22524" y="73548"/>
                  <a:pt x="23920" y="71854"/>
                </a:cubicBezTo>
                <a:cubicBezTo>
                  <a:pt x="21129" y="71854"/>
                  <a:pt x="18338" y="70161"/>
                  <a:pt x="16943" y="68467"/>
                </a:cubicBezTo>
                <a:cubicBezTo>
                  <a:pt x="9966" y="63387"/>
                  <a:pt x="4186" y="54919"/>
                  <a:pt x="4186" y="42822"/>
                </a:cubicBezTo>
                <a:cubicBezTo>
                  <a:pt x="5581" y="42822"/>
                  <a:pt x="6976" y="42822"/>
                  <a:pt x="6976" y="44516"/>
                </a:cubicBezTo>
                <a:cubicBezTo>
                  <a:pt x="8372" y="44516"/>
                  <a:pt x="9966" y="44516"/>
                  <a:pt x="12757" y="46209"/>
                </a:cubicBezTo>
                <a:lnTo>
                  <a:pt x="15548" y="46209"/>
                </a:lnTo>
                <a:lnTo>
                  <a:pt x="15548" y="46209"/>
                </a:lnTo>
                <a:cubicBezTo>
                  <a:pt x="14152" y="44516"/>
                  <a:pt x="12757" y="42822"/>
                  <a:pt x="11362" y="41129"/>
                </a:cubicBezTo>
                <a:cubicBezTo>
                  <a:pt x="6976" y="34354"/>
                  <a:pt x="2790" y="25645"/>
                  <a:pt x="5581" y="13790"/>
                </a:cubicBezTo>
                <a:cubicBezTo>
                  <a:pt x="5581" y="10403"/>
                  <a:pt x="6976" y="8709"/>
                  <a:pt x="8372" y="7016"/>
                </a:cubicBezTo>
                <a:lnTo>
                  <a:pt x="8372" y="7016"/>
                </a:lnTo>
                <a:cubicBezTo>
                  <a:pt x="8372" y="7016"/>
                  <a:pt x="9966" y="8709"/>
                  <a:pt x="11362" y="8709"/>
                </a:cubicBezTo>
                <a:cubicBezTo>
                  <a:pt x="12757" y="12096"/>
                  <a:pt x="15548" y="15483"/>
                  <a:pt x="18338" y="17177"/>
                </a:cubicBezTo>
                <a:cubicBezTo>
                  <a:pt x="26710" y="25645"/>
                  <a:pt x="35282" y="30967"/>
                  <a:pt x="47840" y="36048"/>
                </a:cubicBezTo>
                <a:cubicBezTo>
                  <a:pt x="52026" y="36048"/>
                  <a:pt x="55016" y="37741"/>
                  <a:pt x="59202" y="37741"/>
                </a:cubicBezTo>
                <a:cubicBezTo>
                  <a:pt x="57807" y="32661"/>
                  <a:pt x="57807" y="27338"/>
                  <a:pt x="59202" y="23951"/>
                </a:cubicBezTo>
                <a:cubicBezTo>
                  <a:pt x="61993" y="13790"/>
                  <a:pt x="66179" y="7016"/>
                  <a:pt x="73355" y="3629"/>
                </a:cubicBezTo>
                <a:cubicBezTo>
                  <a:pt x="74750" y="1935"/>
                  <a:pt x="77541" y="1935"/>
                  <a:pt x="78936" y="1935"/>
                </a:cubicBezTo>
                <a:cubicBezTo>
                  <a:pt x="80332" y="1935"/>
                  <a:pt x="80332" y="0"/>
                  <a:pt x="8172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066456" y="1455220"/>
            <a:ext cx="2274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88398A"/>
                </a:solidFill>
                <a:latin typeface="Georgia" panose="02040502050405020303" pitchFamily="18" charset="0"/>
              </a:rPr>
              <a:t>@rladies</a:t>
            </a:r>
            <a:r>
              <a:rPr lang="en-AU" sz="2400" dirty="0" err="1">
                <a:solidFill>
                  <a:srgbClr val="88398A"/>
                </a:solidFill>
                <a:latin typeface="Georgia" panose="02040502050405020303" pitchFamily="18" charset="0"/>
              </a:rPr>
              <a:t>gps</a:t>
            </a:r>
            <a:endParaRPr lang="en" sz="2400" dirty="0">
              <a:solidFill>
                <a:srgbClr val="88398A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066456" y="2141034"/>
            <a:ext cx="3613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88398A"/>
                </a:solidFill>
                <a:latin typeface="Georgia" panose="02040502050405020303" pitchFamily="18" charset="0"/>
              </a:rPr>
              <a:t>R-Ladies G</a:t>
            </a:r>
            <a:r>
              <a:rPr lang="en-AU" sz="2400" dirty="0" err="1">
                <a:solidFill>
                  <a:srgbClr val="88398A"/>
                </a:solidFill>
                <a:latin typeface="Georgia" panose="02040502050405020303" pitchFamily="18" charset="0"/>
              </a:rPr>
              <a:t>alapagos</a:t>
            </a:r>
            <a:r>
              <a:rPr lang="en-AU" sz="2400" dirty="0">
                <a:solidFill>
                  <a:srgbClr val="88398A"/>
                </a:solidFill>
                <a:latin typeface="Georgia" panose="02040502050405020303" pitchFamily="18" charset="0"/>
              </a:rPr>
              <a:t> Islands</a:t>
            </a:r>
            <a:endParaRPr lang="en" sz="2400" dirty="0">
              <a:solidFill>
                <a:srgbClr val="88398A"/>
              </a:solidFill>
              <a:latin typeface="Georgia" panose="02040502050405020303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89" y="2341174"/>
            <a:ext cx="455634" cy="430716"/>
          </a:xfrm>
          <a:prstGeom prst="rect">
            <a:avLst/>
          </a:prstGeom>
        </p:spPr>
      </p:pic>
      <p:sp>
        <p:nvSpPr>
          <p:cNvPr id="10" name="Shape 98">
            <a:extLst>
              <a:ext uri="{FF2B5EF4-FFF2-40B4-BE49-F238E27FC236}">
                <a16:creationId xmlns:a16="http://schemas.microsoft.com/office/drawing/2014/main" id="{6F39B812-D1C4-4516-AB2D-D5E1FCCE7E68}"/>
              </a:ext>
            </a:extLst>
          </p:cNvPr>
          <p:cNvSpPr txBox="1">
            <a:spLocks/>
          </p:cNvSpPr>
          <p:nvPr/>
        </p:nvSpPr>
        <p:spPr>
          <a:xfrm>
            <a:off x="281405" y="491666"/>
            <a:ext cx="7370594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AU" sz="4000" dirty="0" err="1">
                <a:solidFill>
                  <a:srgbClr val="772771"/>
                </a:solidFill>
                <a:latin typeface="Georgia" panose="02040502050405020303" pitchFamily="18" charset="0"/>
              </a:rPr>
              <a:t>Mant</a:t>
            </a:r>
            <a:r>
              <a:rPr lang="es-EC" sz="4000" dirty="0" err="1">
                <a:solidFill>
                  <a:srgbClr val="772771"/>
                </a:solidFill>
                <a:latin typeface="Georgia" panose="02040502050405020303" pitchFamily="18" charset="0"/>
              </a:rPr>
              <a:t>énte</a:t>
            </a:r>
            <a:r>
              <a:rPr lang="es-EC" sz="4000" dirty="0">
                <a:solidFill>
                  <a:srgbClr val="772771"/>
                </a:solidFill>
                <a:latin typeface="Georgia" panose="02040502050405020303" pitchFamily="18" charset="0"/>
              </a:rPr>
              <a:t> en contacto</a:t>
            </a:r>
            <a:endParaRPr lang="en" sz="4000" dirty="0"/>
          </a:p>
        </p:txBody>
      </p:sp>
      <p:pic>
        <p:nvPicPr>
          <p:cNvPr id="1030" name="Picture 6" descr="Image result for github logo">
            <a:extLst>
              <a:ext uri="{FF2B5EF4-FFF2-40B4-BE49-F238E27FC236}">
                <a16:creationId xmlns:a16="http://schemas.microsoft.com/office/drawing/2014/main" id="{EE8ABCBA-7E95-4858-8929-3F387AB2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3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109" y="3360690"/>
            <a:ext cx="420214" cy="43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2">
            <a:extLst>
              <a:ext uri="{FF2B5EF4-FFF2-40B4-BE49-F238E27FC236}">
                <a16:creationId xmlns:a16="http://schemas.microsoft.com/office/drawing/2014/main" id="{BA8F485E-509B-439B-B4DA-85B2B3B14AC9}"/>
              </a:ext>
            </a:extLst>
          </p:cNvPr>
          <p:cNvSpPr/>
          <p:nvPr/>
        </p:nvSpPr>
        <p:spPr>
          <a:xfrm>
            <a:off x="3066456" y="3160550"/>
            <a:ext cx="4666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err="1">
                <a:solidFill>
                  <a:srgbClr val="88398A"/>
                </a:solidFill>
                <a:latin typeface="Georgia" panose="02040502050405020303" pitchFamily="18" charset="0"/>
              </a:rPr>
              <a:t>rladies</a:t>
            </a:r>
            <a:r>
              <a:rPr lang="en-AU" sz="2400" dirty="0">
                <a:solidFill>
                  <a:srgbClr val="88398A"/>
                </a:solidFill>
                <a:latin typeface="Georgia" panose="02040502050405020303" pitchFamily="18" charset="0"/>
              </a:rPr>
              <a:t>/meetup-</a:t>
            </a:r>
            <a:r>
              <a:rPr lang="en-AU" sz="2400" dirty="0" err="1">
                <a:solidFill>
                  <a:srgbClr val="88398A"/>
                </a:solidFill>
                <a:latin typeface="Georgia" panose="02040502050405020303" pitchFamily="18" charset="0"/>
              </a:rPr>
              <a:t>presentations_galapagos</a:t>
            </a:r>
            <a:r>
              <a:rPr lang="en-AU" sz="2400" dirty="0">
                <a:solidFill>
                  <a:srgbClr val="88398A"/>
                </a:solidFill>
                <a:latin typeface="Georgia" panose="02040502050405020303" pitchFamily="18" charset="0"/>
              </a:rPr>
              <a:t>-islands</a:t>
            </a:r>
            <a:endParaRPr lang="en" sz="2400" dirty="0">
              <a:solidFill>
                <a:srgbClr val="88398A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41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664384" y="310639"/>
            <a:ext cx="4501387" cy="11410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>
                <a:solidFill>
                  <a:srgbClr val="88398A"/>
                </a:solidFill>
              </a:rPr>
              <a:t>Organizado</a:t>
            </a:r>
            <a:r>
              <a:rPr lang="en-AU" sz="2800" dirty="0">
                <a:solidFill>
                  <a:srgbClr val="88398A"/>
                </a:solidFill>
              </a:rPr>
              <a:t>r</a:t>
            </a:r>
            <a:r>
              <a:rPr lang="en" sz="2800" dirty="0">
                <a:solidFill>
                  <a:srgbClr val="88398A"/>
                </a:solidFill>
              </a:rPr>
              <a:t>a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3039759" y="1369633"/>
            <a:ext cx="5400600" cy="10063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3600" dirty="0">
                <a:solidFill>
                  <a:srgbClr val="772771"/>
                </a:solidFill>
                <a:latin typeface="Georgia" panose="02040502050405020303" pitchFamily="18" charset="0"/>
              </a:rPr>
              <a:t>Denisse Fierro Arcos</a:t>
            </a:r>
            <a:endParaRPr lang="en" sz="3600" dirty="0">
              <a:solidFill>
                <a:srgbClr val="772771"/>
              </a:solidFill>
              <a:latin typeface="Georgia" panose="02040502050405020303" pitchFamily="18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772771"/>
                </a:solidFill>
                <a:latin typeface="Georgia" panose="02040502050405020303" pitchFamily="18" charset="0"/>
              </a:rPr>
              <a:t>    </a:t>
            </a:r>
            <a:r>
              <a:rPr lang="en" sz="3600" dirty="0">
                <a:solidFill>
                  <a:srgbClr val="772771"/>
                </a:solidFill>
                <a:latin typeface="Georgia" panose="02040502050405020303" pitchFamily="18" charset="0"/>
              </a:rPr>
              <a:t>@Lidefi87</a:t>
            </a:r>
          </a:p>
        </p:txBody>
      </p:sp>
      <p:sp>
        <p:nvSpPr>
          <p:cNvPr id="7" name="Shape 327"/>
          <p:cNvSpPr/>
          <p:nvPr/>
        </p:nvSpPr>
        <p:spPr>
          <a:xfrm>
            <a:off x="3184968" y="2193320"/>
            <a:ext cx="351684" cy="2384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727" y="0"/>
                </a:moveTo>
                <a:lnTo>
                  <a:pt x="81727" y="0"/>
                </a:lnTo>
                <a:cubicBezTo>
                  <a:pt x="91495" y="0"/>
                  <a:pt x="95880" y="5322"/>
                  <a:pt x="101461" y="10403"/>
                </a:cubicBezTo>
                <a:cubicBezTo>
                  <a:pt x="105647" y="10403"/>
                  <a:pt x="111229" y="7016"/>
                  <a:pt x="114019" y="5322"/>
                </a:cubicBezTo>
                <a:cubicBezTo>
                  <a:pt x="115614" y="3629"/>
                  <a:pt x="115614" y="3629"/>
                  <a:pt x="117009" y="3629"/>
                </a:cubicBezTo>
                <a:cubicBezTo>
                  <a:pt x="115614" y="8709"/>
                  <a:pt x="112624" y="13790"/>
                  <a:pt x="108438" y="17177"/>
                </a:cubicBezTo>
                <a:cubicBezTo>
                  <a:pt x="108438" y="17177"/>
                  <a:pt x="107043" y="18870"/>
                  <a:pt x="105647" y="18870"/>
                </a:cubicBezTo>
                <a:lnTo>
                  <a:pt x="105647" y="18870"/>
                </a:lnTo>
                <a:cubicBezTo>
                  <a:pt x="111229" y="18870"/>
                  <a:pt x="115614" y="15483"/>
                  <a:pt x="119800" y="15483"/>
                </a:cubicBezTo>
                <a:lnTo>
                  <a:pt x="119800" y="15483"/>
                </a:lnTo>
                <a:cubicBezTo>
                  <a:pt x="118405" y="18870"/>
                  <a:pt x="115614" y="23951"/>
                  <a:pt x="111229" y="25645"/>
                </a:cubicBezTo>
                <a:cubicBezTo>
                  <a:pt x="109833" y="27338"/>
                  <a:pt x="109833" y="29274"/>
                  <a:pt x="108438" y="30967"/>
                </a:cubicBezTo>
                <a:cubicBezTo>
                  <a:pt x="108438" y="37741"/>
                  <a:pt x="108438" y="42822"/>
                  <a:pt x="107043" y="49596"/>
                </a:cubicBezTo>
                <a:cubicBezTo>
                  <a:pt x="100066" y="82258"/>
                  <a:pt x="84518" y="106209"/>
                  <a:pt x="59202" y="116370"/>
                </a:cubicBezTo>
                <a:cubicBezTo>
                  <a:pt x="49235" y="119758"/>
                  <a:pt x="33887" y="119758"/>
                  <a:pt x="23920" y="118064"/>
                </a:cubicBezTo>
                <a:cubicBezTo>
                  <a:pt x="18338" y="116370"/>
                  <a:pt x="14152" y="114677"/>
                  <a:pt x="8372" y="111290"/>
                </a:cubicBezTo>
                <a:cubicBezTo>
                  <a:pt x="6976" y="109596"/>
                  <a:pt x="4186" y="109596"/>
                  <a:pt x="2790" y="107903"/>
                </a:cubicBezTo>
                <a:cubicBezTo>
                  <a:pt x="1395" y="106209"/>
                  <a:pt x="1395" y="106209"/>
                  <a:pt x="0" y="106209"/>
                </a:cubicBezTo>
                <a:cubicBezTo>
                  <a:pt x="2790" y="106209"/>
                  <a:pt x="5581" y="106209"/>
                  <a:pt x="8372" y="106209"/>
                </a:cubicBezTo>
                <a:cubicBezTo>
                  <a:pt x="9966" y="106209"/>
                  <a:pt x="12757" y="106209"/>
                  <a:pt x="15548" y="104516"/>
                </a:cubicBezTo>
                <a:cubicBezTo>
                  <a:pt x="21129" y="102580"/>
                  <a:pt x="25315" y="100887"/>
                  <a:pt x="29501" y="99193"/>
                </a:cubicBezTo>
                <a:cubicBezTo>
                  <a:pt x="32491" y="97500"/>
                  <a:pt x="35282" y="95806"/>
                  <a:pt x="36677" y="92419"/>
                </a:cubicBezTo>
                <a:cubicBezTo>
                  <a:pt x="33887" y="92419"/>
                  <a:pt x="31096" y="92419"/>
                  <a:pt x="29501" y="92419"/>
                </a:cubicBezTo>
                <a:cubicBezTo>
                  <a:pt x="21129" y="89032"/>
                  <a:pt x="16943" y="82258"/>
                  <a:pt x="14152" y="71854"/>
                </a:cubicBezTo>
                <a:cubicBezTo>
                  <a:pt x="15548" y="73548"/>
                  <a:pt x="22524" y="73548"/>
                  <a:pt x="23920" y="71854"/>
                </a:cubicBezTo>
                <a:cubicBezTo>
                  <a:pt x="21129" y="71854"/>
                  <a:pt x="18338" y="70161"/>
                  <a:pt x="16943" y="68467"/>
                </a:cubicBezTo>
                <a:cubicBezTo>
                  <a:pt x="9966" y="63387"/>
                  <a:pt x="4186" y="54919"/>
                  <a:pt x="4186" y="42822"/>
                </a:cubicBezTo>
                <a:cubicBezTo>
                  <a:pt x="5581" y="42822"/>
                  <a:pt x="6976" y="42822"/>
                  <a:pt x="6976" y="44516"/>
                </a:cubicBezTo>
                <a:cubicBezTo>
                  <a:pt x="8372" y="44516"/>
                  <a:pt x="9966" y="44516"/>
                  <a:pt x="12757" y="46209"/>
                </a:cubicBezTo>
                <a:lnTo>
                  <a:pt x="15548" y="46209"/>
                </a:lnTo>
                <a:lnTo>
                  <a:pt x="15548" y="46209"/>
                </a:lnTo>
                <a:cubicBezTo>
                  <a:pt x="14152" y="44516"/>
                  <a:pt x="12757" y="42822"/>
                  <a:pt x="11362" y="41129"/>
                </a:cubicBezTo>
                <a:cubicBezTo>
                  <a:pt x="6976" y="34354"/>
                  <a:pt x="2790" y="25645"/>
                  <a:pt x="5581" y="13790"/>
                </a:cubicBezTo>
                <a:cubicBezTo>
                  <a:pt x="5581" y="10403"/>
                  <a:pt x="6976" y="8709"/>
                  <a:pt x="8372" y="7016"/>
                </a:cubicBezTo>
                <a:lnTo>
                  <a:pt x="8372" y="7016"/>
                </a:lnTo>
                <a:cubicBezTo>
                  <a:pt x="8372" y="7016"/>
                  <a:pt x="9966" y="8709"/>
                  <a:pt x="11362" y="8709"/>
                </a:cubicBezTo>
                <a:cubicBezTo>
                  <a:pt x="12757" y="12096"/>
                  <a:pt x="15548" y="15483"/>
                  <a:pt x="18338" y="17177"/>
                </a:cubicBezTo>
                <a:cubicBezTo>
                  <a:pt x="26710" y="25645"/>
                  <a:pt x="35282" y="30967"/>
                  <a:pt x="47840" y="36048"/>
                </a:cubicBezTo>
                <a:cubicBezTo>
                  <a:pt x="52026" y="36048"/>
                  <a:pt x="55016" y="37741"/>
                  <a:pt x="59202" y="37741"/>
                </a:cubicBezTo>
                <a:cubicBezTo>
                  <a:pt x="57807" y="32661"/>
                  <a:pt x="57807" y="27338"/>
                  <a:pt x="59202" y="23951"/>
                </a:cubicBezTo>
                <a:cubicBezTo>
                  <a:pt x="61993" y="13790"/>
                  <a:pt x="66179" y="7016"/>
                  <a:pt x="73355" y="3629"/>
                </a:cubicBezTo>
                <a:cubicBezTo>
                  <a:pt x="74750" y="1935"/>
                  <a:pt x="77541" y="1935"/>
                  <a:pt x="78936" y="1935"/>
                </a:cubicBezTo>
                <a:cubicBezTo>
                  <a:pt x="80332" y="1935"/>
                  <a:pt x="80332" y="0"/>
                  <a:pt x="817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BF4CA-F9FA-4E92-B868-8094EB736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5" t="45808" r="44064" b="26925"/>
          <a:stretch/>
        </p:blipFill>
        <p:spPr>
          <a:xfrm rot="5400000">
            <a:off x="901580" y="1242723"/>
            <a:ext cx="2090571" cy="186029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0B34E5-CF10-48E6-B9B3-BA0506ABA8A7}"/>
              </a:ext>
            </a:extLst>
          </p:cNvPr>
          <p:cNvSpPr/>
          <p:nvPr/>
        </p:nvSpPr>
        <p:spPr>
          <a:xfrm>
            <a:off x="1016718" y="3588740"/>
            <a:ext cx="6454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800" dirty="0">
                <a:latin typeface="Georgia" panose="02040502050405020303" pitchFamily="18" charset="0"/>
              </a:rPr>
              <a:t>Si </a:t>
            </a:r>
            <a:r>
              <a:rPr lang="en-AU" sz="1800" dirty="0" err="1">
                <a:latin typeface="Georgia" panose="02040502050405020303" pitchFamily="18" charset="0"/>
              </a:rPr>
              <a:t>te</a:t>
            </a:r>
            <a:r>
              <a:rPr lang="en-AU" sz="1800" dirty="0">
                <a:latin typeface="Georgia" panose="02040502050405020303" pitchFamily="18" charset="0"/>
              </a:rPr>
              <a:t> </a:t>
            </a:r>
            <a:r>
              <a:rPr lang="en-AU" sz="1800" dirty="0" err="1">
                <a:latin typeface="Georgia" panose="02040502050405020303" pitchFamily="18" charset="0"/>
              </a:rPr>
              <a:t>interesa</a:t>
            </a:r>
            <a:r>
              <a:rPr lang="en-AU" sz="1800" dirty="0">
                <a:latin typeface="Georgia" panose="02040502050405020303" pitchFamily="18" charset="0"/>
              </a:rPr>
              <a:t> </a:t>
            </a:r>
            <a:r>
              <a:rPr lang="en-AU" sz="1800" dirty="0" err="1">
                <a:latin typeface="Georgia" panose="02040502050405020303" pitchFamily="18" charset="0"/>
              </a:rPr>
              <a:t>en</a:t>
            </a:r>
            <a:r>
              <a:rPr lang="en-AU" sz="1800" dirty="0">
                <a:latin typeface="Georgia" panose="02040502050405020303" pitchFamily="18" charset="0"/>
              </a:rPr>
              <a:t> ser </a:t>
            </a:r>
            <a:r>
              <a:rPr lang="en-AU" sz="1800" dirty="0" err="1">
                <a:latin typeface="Georgia" panose="02040502050405020303" pitchFamily="18" charset="0"/>
              </a:rPr>
              <a:t>parte</a:t>
            </a:r>
            <a:r>
              <a:rPr lang="en-AU" sz="1800" dirty="0">
                <a:latin typeface="Georgia" panose="02040502050405020303" pitchFamily="18" charset="0"/>
              </a:rPr>
              <a:t> del </a:t>
            </a:r>
            <a:r>
              <a:rPr lang="en-AU" sz="1800" dirty="0" err="1">
                <a:latin typeface="Georgia" panose="02040502050405020303" pitchFamily="18" charset="0"/>
              </a:rPr>
              <a:t>equipo</a:t>
            </a:r>
            <a:r>
              <a:rPr lang="en-AU" sz="1800" dirty="0">
                <a:latin typeface="Georgia" panose="02040502050405020303" pitchFamily="18" charset="0"/>
              </a:rPr>
              <a:t> </a:t>
            </a:r>
            <a:r>
              <a:rPr lang="en-AU" sz="1800" dirty="0" err="1">
                <a:latin typeface="Georgia" panose="02040502050405020303" pitchFamily="18" charset="0"/>
              </a:rPr>
              <a:t>organizador</a:t>
            </a:r>
            <a:r>
              <a:rPr lang="en-AU" sz="1800" dirty="0">
                <a:latin typeface="Georgia" panose="02040502050405020303" pitchFamily="18" charset="0"/>
              </a:rPr>
              <a:t>, </a:t>
            </a:r>
            <a:r>
              <a:rPr lang="en-AU" sz="1800" dirty="0" err="1">
                <a:latin typeface="Georgia" panose="02040502050405020303" pitchFamily="18" charset="0"/>
              </a:rPr>
              <a:t>escríbeme</a:t>
            </a:r>
            <a:r>
              <a:rPr lang="en-AU" sz="1800" dirty="0">
                <a:latin typeface="Georgia" panose="02040502050405020303" pitchFamily="18" charset="0"/>
              </a:rPr>
              <a:t> a galapagos@rladies.org</a:t>
            </a:r>
            <a:endParaRPr lang="en-AU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19138" y="1473332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AU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Es una </a:t>
            </a:r>
            <a:r>
              <a:rPr lang="en-AU" sz="2000" b="1" dirty="0" err="1">
                <a:solidFill>
                  <a:schemeClr val="tx1"/>
                </a:solidFill>
                <a:latin typeface="Georgia" panose="02040502050405020303" pitchFamily="18" charset="0"/>
              </a:rPr>
              <a:t>organización</a:t>
            </a:r>
            <a:r>
              <a:rPr lang="en-AU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 global </a:t>
            </a:r>
            <a:r>
              <a:rPr lang="en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que promueve la </a:t>
            </a:r>
            <a:r>
              <a:rPr lang="en" sz="2000" b="1" u="sng" dirty="0">
                <a:solidFill>
                  <a:srgbClr val="88398A"/>
                </a:solidFill>
                <a:latin typeface="Georgia" panose="02040502050405020303" pitchFamily="18" charset="0"/>
              </a:rPr>
              <a:t>diversidad de género</a:t>
            </a:r>
            <a:r>
              <a:rPr lang="en" sz="2000" b="1" dirty="0">
                <a:solidFill>
                  <a:srgbClr val="88398A"/>
                </a:solidFill>
                <a:latin typeface="Georgia" panose="02040502050405020303" pitchFamily="18" charset="0"/>
              </a:rPr>
              <a:t> </a:t>
            </a:r>
            <a:r>
              <a:rPr lang="en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en la comunidad </a:t>
            </a:r>
            <a:r>
              <a:rPr lang="en-AU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de </a:t>
            </a:r>
            <a:r>
              <a:rPr lang="en-AU" sz="2000" b="1" dirty="0" err="1">
                <a:solidFill>
                  <a:schemeClr val="tx1"/>
                </a:solidFill>
                <a:latin typeface="Georgia" panose="02040502050405020303" pitchFamily="18" charset="0"/>
              </a:rPr>
              <a:t>programadores</a:t>
            </a:r>
            <a:r>
              <a:rPr lang="en-AU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R a través de </a:t>
            </a:r>
            <a:r>
              <a:rPr lang="en-AU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la </a:t>
            </a:r>
            <a:r>
              <a:rPr lang="en-AU" sz="2000" b="1" dirty="0" err="1">
                <a:solidFill>
                  <a:schemeClr val="tx1"/>
                </a:solidFill>
                <a:latin typeface="Georgia" panose="02040502050405020303" pitchFamily="18" charset="0"/>
              </a:rPr>
              <a:t>organización</a:t>
            </a:r>
            <a:r>
              <a:rPr lang="en-AU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 de</a:t>
            </a:r>
            <a:r>
              <a:rPr lang="en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en-AU" sz="2000" b="1" dirty="0" err="1">
                <a:solidFill>
                  <a:schemeClr val="tx1"/>
                </a:solidFill>
                <a:latin typeface="Georgia" panose="02040502050405020303" pitchFamily="18" charset="0"/>
              </a:rPr>
              <a:t>eventos</a:t>
            </a:r>
            <a:r>
              <a:rPr lang="en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 en un entorno amigable.</a:t>
            </a:r>
            <a:endParaRPr lang="es-EC" sz="2000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01" y="880946"/>
            <a:ext cx="3774461" cy="3841595"/>
          </a:xfrm>
          <a:prstGeom prst="rect">
            <a:avLst/>
          </a:prstGeom>
        </p:spPr>
      </p:pic>
      <p:sp>
        <p:nvSpPr>
          <p:cNvPr id="5" name="Shape 98">
            <a:extLst>
              <a:ext uri="{FF2B5EF4-FFF2-40B4-BE49-F238E27FC236}">
                <a16:creationId xmlns:a16="http://schemas.microsoft.com/office/drawing/2014/main" id="{EC462A92-FD8F-4161-9DB8-DA8703BF16CB}"/>
              </a:ext>
            </a:extLst>
          </p:cNvPr>
          <p:cNvSpPr txBox="1">
            <a:spLocks/>
          </p:cNvSpPr>
          <p:nvPr/>
        </p:nvSpPr>
        <p:spPr>
          <a:xfrm>
            <a:off x="281405" y="307670"/>
            <a:ext cx="7370594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dirty="0">
                <a:solidFill>
                  <a:srgbClr val="772771"/>
                </a:solidFill>
                <a:latin typeface="Georgia" panose="02040502050405020303" pitchFamily="18" charset="0"/>
              </a:rPr>
              <a:t>1. ¿Qu</a:t>
            </a:r>
            <a:r>
              <a:rPr lang="en-AU" dirty="0" err="1">
                <a:solidFill>
                  <a:srgbClr val="772771"/>
                </a:solidFill>
                <a:latin typeface="Georgia" panose="02040502050405020303" pitchFamily="18" charset="0"/>
              </a:rPr>
              <a:t>i</a:t>
            </a:r>
            <a:r>
              <a:rPr lang="es-EC" dirty="0" err="1">
                <a:solidFill>
                  <a:srgbClr val="772771"/>
                </a:solidFill>
                <a:latin typeface="Georgia" panose="02040502050405020303" pitchFamily="18" charset="0"/>
              </a:rPr>
              <a:t>énes</a:t>
            </a:r>
            <a:r>
              <a:rPr lang="es-EC" dirty="0">
                <a:solidFill>
                  <a:srgbClr val="772771"/>
                </a:solidFill>
                <a:latin typeface="Georgia" panose="02040502050405020303" pitchFamily="18" charset="0"/>
              </a:rPr>
              <a:t> son las </a:t>
            </a:r>
            <a:r>
              <a:rPr lang="en" dirty="0">
                <a:solidFill>
                  <a:srgbClr val="772771"/>
                </a:solidFill>
                <a:latin typeface="Georgia" panose="02040502050405020303" pitchFamily="18" charset="0"/>
              </a:rPr>
              <a:t>R-Ladies?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16" descr="Screenshot 2017-07-17 23.07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17"/>
          <p:cNvSpPr txBox="1"/>
          <p:nvPr/>
        </p:nvSpPr>
        <p:spPr>
          <a:xfrm>
            <a:off x="5235475" y="4814207"/>
            <a:ext cx="3712582" cy="65858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dirty="0">
                <a:latin typeface="Georgia" panose="02040502050405020303" pitchFamily="18" charset="0"/>
                <a:ea typeface="Helvetica Neue"/>
                <a:cs typeface="Helvetica Neue"/>
                <a:sym typeface="Helvetica Neue"/>
              </a:rPr>
              <a:t>R-Ladies Global, useR 2017 presentation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04456A-6178-45DC-90F3-D0A969B79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t="11887" r="3109" b="456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0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81405" y="1239415"/>
            <a:ext cx="3581758" cy="321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AU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Es un</a:t>
            </a:r>
            <a:r>
              <a:rPr lang="es-EC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 lenguaje de programación de acceso libre que es utilizado para llevar a cabo análisis de datos.</a:t>
            </a:r>
          </a:p>
          <a:p>
            <a:pPr algn="just">
              <a:buNone/>
            </a:pPr>
            <a:r>
              <a:rPr lang="es-EC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Es la herramienta de análisis de datos más popular en el mundo.</a:t>
            </a:r>
          </a:p>
        </p:txBody>
      </p:sp>
      <p:sp>
        <p:nvSpPr>
          <p:cNvPr id="5" name="Shape 98">
            <a:extLst>
              <a:ext uri="{FF2B5EF4-FFF2-40B4-BE49-F238E27FC236}">
                <a16:creationId xmlns:a16="http://schemas.microsoft.com/office/drawing/2014/main" id="{EC462A92-FD8F-4161-9DB8-DA8703BF16CB}"/>
              </a:ext>
            </a:extLst>
          </p:cNvPr>
          <p:cNvSpPr txBox="1">
            <a:spLocks/>
          </p:cNvSpPr>
          <p:nvPr/>
        </p:nvSpPr>
        <p:spPr>
          <a:xfrm>
            <a:off x="281405" y="307670"/>
            <a:ext cx="7370594" cy="795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dirty="0">
                <a:solidFill>
                  <a:srgbClr val="772771"/>
                </a:solidFill>
                <a:latin typeface="Georgia" panose="02040502050405020303" pitchFamily="18" charset="0"/>
              </a:rPr>
              <a:t>2. ¿Qu</a:t>
            </a:r>
            <a:r>
              <a:rPr lang="es-EC" dirty="0">
                <a:solidFill>
                  <a:srgbClr val="772771"/>
                </a:solidFill>
                <a:latin typeface="Georgia" panose="02040502050405020303" pitchFamily="18" charset="0"/>
              </a:rPr>
              <a:t>é es R</a:t>
            </a:r>
            <a:r>
              <a:rPr lang="en" dirty="0">
                <a:solidFill>
                  <a:srgbClr val="772771"/>
                </a:solidFill>
                <a:latin typeface="Georgia" panose="02040502050405020303" pitchFamily="18" charset="0"/>
              </a:rPr>
              <a:t>?</a:t>
            </a:r>
            <a:endParaRPr lang="en" dirty="0"/>
          </a:p>
        </p:txBody>
      </p:sp>
      <p:pic>
        <p:nvPicPr>
          <p:cNvPr id="7" name="Picture 2" descr="R Aplications">
            <a:extLst>
              <a:ext uri="{FF2B5EF4-FFF2-40B4-BE49-F238E27FC236}">
                <a16:creationId xmlns:a16="http://schemas.microsoft.com/office/drawing/2014/main" id="{27169C23-600F-49F9-8FBE-ABC81EA5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385" y="1417678"/>
            <a:ext cx="4886287" cy="255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36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br>
              <a:rPr lang="en" dirty="0"/>
            </a:br>
            <a:br>
              <a:rPr lang="en" dirty="0"/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6" name="Shape 133"/>
          <p:cNvSpPr txBox="1">
            <a:spLocks/>
          </p:cNvSpPr>
          <p:nvPr/>
        </p:nvSpPr>
        <p:spPr>
          <a:xfrm>
            <a:off x="325667" y="204104"/>
            <a:ext cx="7186315" cy="7334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3600" u="sng" dirty="0">
                <a:solidFill>
                  <a:srgbClr val="88398A"/>
                </a:solidFill>
              </a:rPr>
              <a:t>¿</a:t>
            </a:r>
            <a:r>
              <a:rPr lang="en-AU" sz="3600" u="sng" dirty="0" err="1">
                <a:solidFill>
                  <a:srgbClr val="88398A"/>
                </a:solidFill>
              </a:rPr>
              <a:t>Quién</a:t>
            </a:r>
            <a:r>
              <a:rPr lang="en-AU" sz="3600" u="sng" dirty="0">
                <a:solidFill>
                  <a:srgbClr val="88398A"/>
                </a:solidFill>
              </a:rPr>
              <a:t> </a:t>
            </a:r>
            <a:r>
              <a:rPr lang="en-AU" sz="3600" u="sng" dirty="0" err="1">
                <a:solidFill>
                  <a:srgbClr val="88398A"/>
                </a:solidFill>
              </a:rPr>
              <a:t>utiliza</a:t>
            </a:r>
            <a:r>
              <a:rPr lang="en-AU" sz="3600" u="sng" dirty="0">
                <a:solidFill>
                  <a:srgbClr val="88398A"/>
                </a:solidFill>
              </a:rPr>
              <a:t> R</a:t>
            </a:r>
            <a:r>
              <a:rPr lang="en" sz="3600" u="sng" dirty="0">
                <a:solidFill>
                  <a:srgbClr val="88398A"/>
                </a:solidFill>
              </a:rPr>
              <a:t>?</a:t>
            </a:r>
            <a:br>
              <a:rPr lang="en" sz="3600" dirty="0">
                <a:solidFill>
                  <a:srgbClr val="88398A"/>
                </a:solidFill>
              </a:rPr>
            </a:br>
            <a:br>
              <a:rPr lang="en" sz="3600" dirty="0">
                <a:solidFill>
                  <a:srgbClr val="88398A"/>
                </a:solidFill>
              </a:rPr>
            </a:br>
            <a:endParaRPr lang="en" sz="3600" dirty="0">
              <a:solidFill>
                <a:srgbClr val="88398A"/>
              </a:solidFill>
            </a:endParaRPr>
          </a:p>
        </p:txBody>
      </p:sp>
      <p:pic>
        <p:nvPicPr>
          <p:cNvPr id="2052" name="Picture 4" descr="List of Companies that use R for Analytics">
            <a:extLst>
              <a:ext uri="{FF2B5EF4-FFF2-40B4-BE49-F238E27FC236}">
                <a16:creationId xmlns:a16="http://schemas.microsoft.com/office/drawing/2014/main" id="{1E01157A-612E-4AA6-A58D-25F766785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0"/>
          <a:stretch/>
        </p:blipFill>
        <p:spPr bwMode="auto">
          <a:xfrm>
            <a:off x="812925" y="1056167"/>
            <a:ext cx="7639050" cy="35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17">
            <a:extLst>
              <a:ext uri="{FF2B5EF4-FFF2-40B4-BE49-F238E27FC236}">
                <a16:creationId xmlns:a16="http://schemas.microsoft.com/office/drawing/2014/main" id="{2527BD8A-9D54-4DD5-9891-277BC40F5922}"/>
              </a:ext>
            </a:extLst>
          </p:cNvPr>
          <p:cNvSpPr txBox="1"/>
          <p:nvPr/>
        </p:nvSpPr>
        <p:spPr>
          <a:xfrm>
            <a:off x="7152167" y="4615428"/>
            <a:ext cx="1526531" cy="32929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AU" dirty="0">
                <a:latin typeface="Georgia" panose="02040502050405020303" pitchFamily="18" charset="0"/>
                <a:ea typeface="Helvetica Neue"/>
                <a:cs typeface="Helvetica Neue"/>
                <a:sym typeface="Helvetica Neue"/>
              </a:rPr>
              <a:t>Data Flair</a:t>
            </a:r>
            <a:r>
              <a:rPr lang="en" dirty="0">
                <a:latin typeface="Georgia" panose="02040502050405020303" pitchFamily="18" charset="0"/>
                <a:ea typeface="Helvetica Neue"/>
                <a:cs typeface="Helvetica Neue"/>
                <a:sym typeface="Helvetica Neue"/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69942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81404" y="1239415"/>
            <a:ext cx="7848957" cy="321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/>
            <a:r>
              <a:rPr lang="es-EC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Manipulación de datos con </a:t>
            </a:r>
            <a:r>
              <a:rPr lang="es-EC" sz="2000" b="1" dirty="0" err="1">
                <a:solidFill>
                  <a:schemeClr val="tx1"/>
                </a:solidFill>
                <a:latin typeface="Georgia" panose="02040502050405020303" pitchFamily="18" charset="0"/>
              </a:rPr>
              <a:t>Tidyverse</a:t>
            </a:r>
            <a:r>
              <a:rPr lang="es-EC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 (presentación de la Sociedad Ecuatoriana de Estadística)</a:t>
            </a:r>
          </a:p>
          <a:p>
            <a:pPr algn="just">
              <a:buNone/>
            </a:pPr>
            <a:endParaRPr lang="es-EC" sz="2000" b="1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342900" indent="-342900" algn="just"/>
            <a:r>
              <a:rPr lang="es-EC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Práctica con datos de empleo y género del Banco Mundial obtenidos de ‘datos de miércoles’ </a:t>
            </a:r>
          </a:p>
        </p:txBody>
      </p:sp>
      <p:sp>
        <p:nvSpPr>
          <p:cNvPr id="5" name="Shape 98">
            <a:extLst>
              <a:ext uri="{FF2B5EF4-FFF2-40B4-BE49-F238E27FC236}">
                <a16:creationId xmlns:a16="http://schemas.microsoft.com/office/drawing/2014/main" id="{EC462A92-FD8F-4161-9DB8-DA8703BF16CB}"/>
              </a:ext>
            </a:extLst>
          </p:cNvPr>
          <p:cNvSpPr txBox="1">
            <a:spLocks/>
          </p:cNvSpPr>
          <p:nvPr/>
        </p:nvSpPr>
        <p:spPr>
          <a:xfrm>
            <a:off x="281405" y="307670"/>
            <a:ext cx="7848958" cy="795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dirty="0">
                <a:solidFill>
                  <a:srgbClr val="772771"/>
                </a:solidFill>
                <a:latin typeface="Georgia" panose="02040502050405020303" pitchFamily="18" charset="0"/>
              </a:rPr>
              <a:t>3. </a:t>
            </a:r>
            <a:r>
              <a:rPr lang="es-EC" dirty="0">
                <a:solidFill>
                  <a:srgbClr val="772771"/>
                </a:solidFill>
                <a:latin typeface="Georgia" panose="02040502050405020303" pitchFamily="18" charset="0"/>
              </a:rPr>
              <a:t>Manipulación y visualización de datos en 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994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br>
              <a:rPr lang="en" dirty="0"/>
            </a:br>
            <a:br>
              <a:rPr lang="en" dirty="0"/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6" name="Shape 133"/>
          <p:cNvSpPr txBox="1">
            <a:spLocks/>
          </p:cNvSpPr>
          <p:nvPr/>
        </p:nvSpPr>
        <p:spPr>
          <a:xfrm>
            <a:off x="201405" y="364724"/>
            <a:ext cx="7978576" cy="7835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s-EC" sz="3600" dirty="0">
                <a:solidFill>
                  <a:srgbClr val="88398A"/>
                </a:solidFill>
              </a:rPr>
              <a:t>Socios y auspiciantes</a:t>
            </a:r>
            <a:endParaRPr lang="e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AutoShape 2" descr="Resultado de imagen para REDBE"/>
          <p:cNvSpPr>
            <a:spLocks noChangeAspect="1" noChangeArrowheads="1"/>
          </p:cNvSpPr>
          <p:nvPr/>
        </p:nvSpPr>
        <p:spPr bwMode="auto">
          <a:xfrm>
            <a:off x="91780" y="-2152171"/>
            <a:ext cx="35147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Resultado de imagen para REDBE"/>
          <p:cNvSpPr>
            <a:spLocks noChangeAspect="1" noChangeArrowheads="1"/>
          </p:cNvSpPr>
          <p:nvPr/>
        </p:nvSpPr>
        <p:spPr bwMode="auto">
          <a:xfrm>
            <a:off x="404100" y="-1334863"/>
            <a:ext cx="35147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AutoShape 6" descr="Resultado de imagen para r consortium"/>
          <p:cNvSpPr>
            <a:spLocks noChangeAspect="1" noChangeArrowheads="1"/>
          </p:cNvSpPr>
          <p:nvPr/>
        </p:nvSpPr>
        <p:spPr bwMode="auto">
          <a:xfrm>
            <a:off x="489423" y="-1062812"/>
            <a:ext cx="3886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A8AB7-05C3-481C-97B1-5962C956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76" y="1068727"/>
            <a:ext cx="1935125" cy="193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62B01-88E9-40A7-BCA4-2ABF021E1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85" y="1208512"/>
            <a:ext cx="2346314" cy="14057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5E0160-97B0-49E6-A52B-C56037E37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288" y="1148315"/>
            <a:ext cx="1601187" cy="16484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59D13D-7865-41F9-A599-8675394CD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486" y="3279837"/>
            <a:ext cx="2799907" cy="6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43589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206</Words>
  <Application>Microsoft Office PowerPoint</Application>
  <PresentationFormat>On-screen Show (16:9)</PresentationFormat>
  <Paragraphs>28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Courier</vt:lpstr>
      <vt:lpstr>Titillium Web</vt:lpstr>
      <vt:lpstr>Georgia</vt:lpstr>
      <vt:lpstr>Calibri</vt:lpstr>
      <vt:lpstr>Helvetica Neue</vt:lpstr>
      <vt:lpstr>Arial</vt:lpstr>
      <vt:lpstr>R-Ladies Template</vt:lpstr>
      <vt:lpstr>Primer evento R-Ladies Galápagos</vt:lpstr>
      <vt:lpstr>Organizadora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zjbazurto</dc:creator>
  <cp:lastModifiedBy>Denisse Fierro Arcos</cp:lastModifiedBy>
  <cp:revision>97</cp:revision>
  <dcterms:modified xsi:type="dcterms:W3CDTF">2020-03-08T19:48:51Z</dcterms:modified>
</cp:coreProperties>
</file>